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1" r:id="rId3"/>
    <p:sldId id="257" r:id="rId4"/>
    <p:sldId id="259" r:id="rId5"/>
    <p:sldId id="260" r:id="rId6"/>
    <p:sldId id="262" r:id="rId7"/>
    <p:sldId id="268" r:id="rId8"/>
    <p:sldId id="265" r:id="rId9"/>
    <p:sldId id="272" r:id="rId10"/>
    <p:sldId id="271" r:id="rId11"/>
    <p:sldId id="267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40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6" autoAdjust="0"/>
    <p:restoredTop sz="94660"/>
  </p:normalViewPr>
  <p:slideViewPr>
    <p:cSldViewPr>
      <p:cViewPr varScale="1">
        <p:scale>
          <a:sx n="89" d="100"/>
          <a:sy n="89" d="100"/>
        </p:scale>
        <p:origin x="-706" y="-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1B8D0-D66E-4AFF-8A63-1A0B8F46A3F4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0ACA-08FA-4E08-87AD-8F8925D73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05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99868-3180-40FC-A5A4-9758B1A3EA3E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ABEA84-243F-4ABC-98D9-1A88DEB26E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1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ABEA84-243F-4ABC-98D9-1A88DEB26E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1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81E7FDA-E1D8-4093-8041-66FFF995EE51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08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E1CB4FC-FD40-4C78-8D17-EE8B69216162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6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EA27E7A-479F-4A03-ACE6-EEB944B97F9A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653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Fawn Scrip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61AFEBEF-F023-4920-AD2E-88E5148E3BB9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70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92D05098-B072-499D-B560-8F2CD567CBFE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36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latin typeface="Fawn Scrip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F64E3D2-3C82-4C60-A555-04F925585908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83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>
            <a:lvl1pPr>
              <a:defRPr sz="3200">
                <a:latin typeface="Fawn Script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E1E861E-30CB-477B-BF36-CAAA957AB567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45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C24D391-F094-4939-8933-7CCA0CED7CCA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68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7638A2A3-FE94-4A6A-9CAE-4CACA976685F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03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16C55D-8F20-4DA4-988A-CA8A0AEB190B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92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BC25EC9-B5A2-4FB2-9DAA-E5D61E5F30A6}" type="datetime1">
              <a:rPr lang="en-US" smtClean="0"/>
              <a:pPr/>
              <a:t>4/16/2018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28A63FF1-84D6-43B4-B3F3-15F87A6147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2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7" y="4629150"/>
            <a:ext cx="9082147" cy="47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33600" y="47815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Date Placeholder 3"/>
          <p:cNvSpPr txBox="1">
            <a:spLocks/>
          </p:cNvSpPr>
          <p:nvPr userDrawn="1"/>
        </p:nvSpPr>
        <p:spPr>
          <a:xfrm>
            <a:off x="1066800" y="4781550"/>
            <a:ext cx="9906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8C3B9D5-2571-4B6F-A212-8701B4FCE132}" type="datetimeFigureOut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4/16/2018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5334000" y="4781550"/>
            <a:ext cx="533400" cy="273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8A63FF1-84D6-43B4-B3F3-15F87A614758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en-US" sz="12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768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meetup.com/find/tech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80" y="1733550"/>
            <a:ext cx="6032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5350"/>
            <a:ext cx="7772400" cy="1102519"/>
          </a:xfrm>
        </p:spPr>
        <p:txBody>
          <a:bodyPr/>
          <a:lstStyle/>
          <a:p>
            <a:r>
              <a:rPr lang="en-US" dirty="0">
                <a:solidFill>
                  <a:srgbClr val="F64060"/>
                </a:solidFill>
                <a:latin typeface="Fawn Script" panose="02000000000000000000" pitchFamily="2" charset="0"/>
              </a:rPr>
              <a:t>Tech Group </a:t>
            </a:r>
            <a:r>
              <a:rPr lang="en-US" dirty="0" err="1">
                <a:solidFill>
                  <a:srgbClr val="F64060"/>
                </a:solidFill>
                <a:latin typeface="Fawn Script" panose="02000000000000000000" pitchFamily="2" charset="0"/>
              </a:rPr>
              <a:t>Meetups</a:t>
            </a:r>
            <a:endParaRPr lang="en-US" dirty="0">
              <a:solidFill>
                <a:srgbClr val="F64060"/>
              </a:solidFill>
              <a:latin typeface="Fawn Script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14750"/>
            <a:ext cx="6400800" cy="457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64060"/>
                </a:solidFill>
                <a:latin typeface="Fawn Script" panose="02000000000000000000" pitchFamily="2" charset="0"/>
              </a:rPr>
              <a:t>Kenny Moy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46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1A493616-BF54-4CC0-B9D0-6BBD2B47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509" y="1420307"/>
            <a:ext cx="3124200" cy="31498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BBBBF271-1098-4306-B5E2-77BAD2958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64" y="1455659"/>
            <a:ext cx="3017333" cy="3073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12AF80-FC3F-4655-956B-D815A5026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64060"/>
                </a:solidFill>
              </a:rPr>
              <a:t>Most Frequent Words Used In Their ‘About’ Page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D5ECDDC-28D3-4A15-BDF2-D6D8EB92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37BB6AEB-6979-4757-8FCD-378D28F50777}"/>
              </a:ext>
            </a:extLst>
          </p:cNvPr>
          <p:cNvSpPr/>
          <p:nvPr/>
        </p:nvSpPr>
        <p:spPr>
          <a:xfrm>
            <a:off x="3350271" y="1675953"/>
            <a:ext cx="610798" cy="1660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9917423D-2056-4785-B6B8-BDA1458AB5FC}"/>
              </a:ext>
            </a:extLst>
          </p:cNvPr>
          <p:cNvSpPr/>
          <p:nvPr/>
        </p:nvSpPr>
        <p:spPr>
          <a:xfrm>
            <a:off x="5812057" y="3937530"/>
            <a:ext cx="702329" cy="152400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E5B7A472-691D-45C7-8207-653CAC6AA408}"/>
              </a:ext>
            </a:extLst>
          </p:cNvPr>
          <p:cNvSpPr/>
          <p:nvPr/>
        </p:nvSpPr>
        <p:spPr>
          <a:xfrm>
            <a:off x="1559571" y="3934555"/>
            <a:ext cx="1258497" cy="21536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B30E5AFE-C2A6-4BA1-84E5-05ED1B030DE4}"/>
              </a:ext>
            </a:extLst>
          </p:cNvPr>
          <p:cNvSpPr/>
          <p:nvPr/>
        </p:nvSpPr>
        <p:spPr>
          <a:xfrm>
            <a:off x="5450109" y="3660808"/>
            <a:ext cx="1371600" cy="251088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BC4FE915-23C4-4A1E-B2BE-711272733AA5}"/>
              </a:ext>
            </a:extLst>
          </p:cNvPr>
          <p:cNvSpPr/>
          <p:nvPr/>
        </p:nvSpPr>
        <p:spPr>
          <a:xfrm>
            <a:off x="6457237" y="1477585"/>
            <a:ext cx="516871" cy="201343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C0DB2B47-BE12-4AAB-8498-2DF0636D9B3F}"/>
              </a:ext>
            </a:extLst>
          </p:cNvPr>
          <p:cNvSpPr/>
          <p:nvPr/>
        </p:nvSpPr>
        <p:spPr>
          <a:xfrm>
            <a:off x="4965626" y="1890421"/>
            <a:ext cx="400663" cy="1479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xmlns="" id="{02CE6F7A-6486-4CA8-B8B7-32B86244F0F1}"/>
              </a:ext>
            </a:extLst>
          </p:cNvPr>
          <p:cNvSpPr/>
          <p:nvPr/>
        </p:nvSpPr>
        <p:spPr>
          <a:xfrm>
            <a:off x="1445271" y="2502559"/>
            <a:ext cx="228600" cy="97940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4F325EBB-BACC-468E-B6FE-063045C9A7C7}"/>
              </a:ext>
            </a:extLst>
          </p:cNvPr>
          <p:cNvSpPr/>
          <p:nvPr/>
        </p:nvSpPr>
        <p:spPr>
          <a:xfrm>
            <a:off x="3385276" y="4293447"/>
            <a:ext cx="575793" cy="1660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xmlns="" id="{8DFA75D8-0B38-45A4-93A0-A71AA471FA1C}"/>
              </a:ext>
            </a:extLst>
          </p:cNvPr>
          <p:cNvSpPr/>
          <p:nvPr/>
        </p:nvSpPr>
        <p:spPr>
          <a:xfrm>
            <a:off x="7495336" y="1678928"/>
            <a:ext cx="376644" cy="13105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B225EA69-EBD3-4516-AA0B-3CD8A1BD89A9}"/>
              </a:ext>
            </a:extLst>
          </p:cNvPr>
          <p:cNvSpPr/>
          <p:nvPr/>
        </p:nvSpPr>
        <p:spPr>
          <a:xfrm>
            <a:off x="7233089" y="4238989"/>
            <a:ext cx="315587" cy="131054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382391A2-B054-4CD6-BC0E-80F1401816A3}"/>
              </a:ext>
            </a:extLst>
          </p:cNvPr>
          <p:cNvSpPr/>
          <p:nvPr/>
        </p:nvSpPr>
        <p:spPr>
          <a:xfrm>
            <a:off x="3328339" y="2984700"/>
            <a:ext cx="632730" cy="166072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258C26EA-D3A4-4626-8BDA-1C033ED40F8E}"/>
              </a:ext>
            </a:extLst>
          </p:cNvPr>
          <p:cNvCxnSpPr/>
          <p:nvPr/>
        </p:nvCxnSpPr>
        <p:spPr>
          <a:xfrm>
            <a:off x="4495800" y="1751531"/>
            <a:ext cx="0" cy="245697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xmlns="" id="{04119C1C-288B-461E-8AF8-9137B985F8C8}"/>
              </a:ext>
            </a:extLst>
          </p:cNvPr>
          <p:cNvSpPr txBox="1">
            <a:spLocks/>
          </p:cNvSpPr>
          <p:nvPr/>
        </p:nvSpPr>
        <p:spPr>
          <a:xfrm>
            <a:off x="1156549" y="1036841"/>
            <a:ext cx="2660073" cy="4798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2014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xmlns="" id="{909A348F-AE5C-4E67-A2D9-3D729D01BBE1}"/>
              </a:ext>
            </a:extLst>
          </p:cNvPr>
          <p:cNvSpPr txBox="1">
            <a:spLocks/>
          </p:cNvSpPr>
          <p:nvPr/>
        </p:nvSpPr>
        <p:spPr>
          <a:xfrm>
            <a:off x="4515971" y="911846"/>
            <a:ext cx="3581400" cy="47982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180851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016961-3FE2-4CF4-B032-6E96B55C9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Meetup Recommendations?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7094A49-02D3-4A2E-A5CD-4A46A0C1A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Assumption that group reviews are positive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D0B63BE-68A3-427F-91D3-4C289718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4FFA554-9DED-4FBE-98C9-275733AA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95350"/>
            <a:ext cx="7848600" cy="3737429"/>
          </a:xfrm>
          <a:prstGeom prst="rect">
            <a:avLst/>
          </a:prstGeom>
        </p:spPr>
      </p:pic>
      <p:sp>
        <p:nvSpPr>
          <p:cNvPr id="8" name="Content Placeholder 10">
            <a:extLst>
              <a:ext uri="{FF2B5EF4-FFF2-40B4-BE49-F238E27FC236}">
                <a16:creationId xmlns:a16="http://schemas.microsoft.com/office/drawing/2014/main" xmlns="" id="{910E2604-7032-4400-B7D8-2EFAC59497A0}"/>
              </a:ext>
            </a:extLst>
          </p:cNvPr>
          <p:cNvSpPr txBox="1">
            <a:spLocks/>
          </p:cNvSpPr>
          <p:nvPr/>
        </p:nvSpPr>
        <p:spPr>
          <a:xfrm>
            <a:off x="4267200" y="1303020"/>
            <a:ext cx="1905000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0" rIns="9144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Data Driven NYC (a </a:t>
            </a:r>
            <a:r>
              <a:rPr lang="en-US" sz="900" b="1" dirty="0" err="1"/>
              <a:t>FirstMark</a:t>
            </a:r>
            <a:r>
              <a:rPr lang="en-US" sz="900" b="1" dirty="0"/>
              <a:t> Event) </a:t>
            </a:r>
            <a:r>
              <a:rPr lang="en-US" sz="900" dirty="0"/>
              <a:t>Members: </a:t>
            </a:r>
            <a:r>
              <a:rPr lang="en-US" sz="900" i="1" dirty="0"/>
              <a:t>14,672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Reviews: </a:t>
            </a:r>
            <a:r>
              <a:rPr lang="en-US" sz="900" i="1" dirty="0"/>
              <a:t>124</a:t>
            </a:r>
          </a:p>
          <a:p>
            <a:pPr marL="0" indent="0">
              <a:buNone/>
            </a:pPr>
            <a:endParaRPr lang="en-US" sz="900" b="1" i="1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xmlns="" id="{F91490F2-8BD8-4309-B4F1-9E6B8E6E18EC}"/>
              </a:ext>
            </a:extLst>
          </p:cNvPr>
          <p:cNvSpPr txBox="1">
            <a:spLocks/>
          </p:cNvSpPr>
          <p:nvPr/>
        </p:nvSpPr>
        <p:spPr>
          <a:xfrm>
            <a:off x="7124700" y="1157660"/>
            <a:ext cx="1866900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0" rIns="91440" bIns="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SQL NYC, The NOSQL &amp; NewSQL Database Meetup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Members: </a:t>
            </a:r>
            <a:r>
              <a:rPr lang="en-US" sz="900" i="1" dirty="0"/>
              <a:t>19,618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Reviews: </a:t>
            </a:r>
            <a:r>
              <a:rPr lang="en-US" sz="900" i="1" dirty="0"/>
              <a:t>115</a:t>
            </a:r>
          </a:p>
          <a:p>
            <a:pPr marL="0" indent="0">
              <a:buNone/>
            </a:pPr>
            <a:endParaRPr lang="en-US" sz="900" b="1" i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C35237A0-009D-453E-978E-88054607CEBE}"/>
              </a:ext>
            </a:extLst>
          </p:cNvPr>
          <p:cNvSpPr txBox="1">
            <a:spLocks/>
          </p:cNvSpPr>
          <p:nvPr/>
        </p:nvSpPr>
        <p:spPr>
          <a:xfrm>
            <a:off x="5505450" y="2632768"/>
            <a:ext cx="1333500" cy="44958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0" rIns="91440" bIns="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900" b="1" dirty="0"/>
              <a:t>NYC Machine Learning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Members: </a:t>
            </a:r>
            <a:r>
              <a:rPr lang="en-US" sz="900" i="1" dirty="0"/>
              <a:t>11,643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900" dirty="0"/>
              <a:t>Reviews: </a:t>
            </a:r>
            <a:r>
              <a:rPr lang="en-US" sz="900" i="1" dirty="0"/>
              <a:t>72</a:t>
            </a:r>
          </a:p>
          <a:p>
            <a:pPr marL="0" indent="0">
              <a:buNone/>
            </a:pPr>
            <a:endParaRPr lang="en-US" sz="900" b="1" i="1" dirty="0"/>
          </a:p>
        </p:txBody>
      </p:sp>
    </p:spTree>
    <p:extLst>
      <p:ext uri="{BB962C8B-B14F-4D97-AF65-F5344CB8AC3E}">
        <p14:creationId xmlns:p14="http://schemas.microsoft.com/office/powerpoint/2010/main" val="3034782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8573"/>
            <a:ext cx="2057400" cy="462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895350"/>
            <a:ext cx="42671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</a:rPr>
              <a:t>What kind of tech communities are out there?</a:t>
            </a:r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are they talking about?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have they Evolved?</a:t>
            </a:r>
          </a:p>
          <a:p>
            <a:endParaRPr lang="en-US" sz="2000" b="1" cap="all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cap="all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Is there Anything I should know?</a:t>
            </a:r>
          </a:p>
        </p:txBody>
      </p:sp>
      <p:sp>
        <p:nvSpPr>
          <p:cNvPr id="8" name="TextBox 7"/>
          <p:cNvSpPr txBox="1"/>
          <p:nvPr/>
        </p:nvSpPr>
        <p:spPr>
          <a:xfrm rot="1810068">
            <a:off x="4114800" y="232314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 rot="3419513">
            <a:off x="4038600" y="25717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 rot="4723723">
            <a:off x="4260834" y="25717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6862232">
            <a:off x="4088407" y="279405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707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343400" cy="3394472"/>
          </a:xfrm>
        </p:spPr>
        <p:txBody>
          <a:bodyPr>
            <a:normAutofit/>
          </a:bodyPr>
          <a:lstStyle/>
          <a:p>
            <a:r>
              <a:rPr lang="en-US" sz="1600" dirty="0"/>
              <a:t>Used Selenium for scraping</a:t>
            </a:r>
          </a:p>
          <a:p>
            <a:endParaRPr lang="en-US" sz="1600" dirty="0"/>
          </a:p>
          <a:p>
            <a:r>
              <a:rPr lang="en-US" sz="1600" dirty="0"/>
              <a:t>Starting URL: </a:t>
            </a:r>
            <a:r>
              <a:rPr lang="en-US" sz="1600" dirty="0">
                <a:hlinkClick r:id="rId2"/>
              </a:rPr>
              <a:t>https://www.meetup.com/find/tech/</a:t>
            </a:r>
            <a:endParaRPr lang="en-US" sz="1600" dirty="0"/>
          </a:p>
          <a:p>
            <a:pPr lvl="1"/>
            <a:r>
              <a:rPr lang="en-US" sz="1200" dirty="0"/>
              <a:t>Defaulted to a 5 mile radius of New York, NY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Click the ‘Show More’ button repeatedly with while loop until it was no more</a:t>
            </a:r>
          </a:p>
          <a:p>
            <a:endParaRPr lang="en-US" sz="1600" dirty="0"/>
          </a:p>
          <a:p>
            <a:r>
              <a:rPr lang="en-US" sz="1600" dirty="0"/>
              <a:t>Grab the </a:t>
            </a:r>
            <a:r>
              <a:rPr lang="en-US" sz="1600" dirty="0" err="1"/>
              <a:t>href</a:t>
            </a:r>
            <a:r>
              <a:rPr lang="en-US" sz="1600" dirty="0"/>
              <a:t> from every anchor tag from each group and store it as a list</a:t>
            </a:r>
          </a:p>
          <a:p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t>3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360" y="1047750"/>
            <a:ext cx="3800475" cy="3421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835" y="4489277"/>
            <a:ext cx="3810000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49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Methodology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358" y="1304529"/>
            <a:ext cx="4038600" cy="1371599"/>
          </a:xfrm>
        </p:spPr>
        <p:txBody>
          <a:bodyPr>
            <a:normAutofit/>
          </a:bodyPr>
          <a:lstStyle/>
          <a:p>
            <a:r>
              <a:rPr lang="en-US" sz="1600" dirty="0"/>
              <a:t>Iterating through the list of main pages with a for loop, I used </a:t>
            </a:r>
            <a:r>
              <a:rPr lang="en-US" sz="1600" dirty="0" err="1"/>
              <a:t>driver.get</a:t>
            </a:r>
            <a:r>
              <a:rPr lang="en-US" sz="1600" dirty="0"/>
              <a:t>() for each of the sub-pages (circled in red) by simply appending to the </a:t>
            </a:r>
            <a:r>
              <a:rPr lang="en-US" sz="1600" dirty="0" err="1"/>
              <a:t>url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00200" y="4781550"/>
            <a:ext cx="3657600" cy="273844"/>
          </a:xfrm>
        </p:spPr>
        <p:txBody>
          <a:bodyPr/>
          <a:lstStyle/>
          <a:p>
            <a:r>
              <a:rPr lang="en-US" dirty="0"/>
              <a:t>*Photos data actually collected on the Homepage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1304529"/>
            <a:ext cx="4333875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800350"/>
            <a:ext cx="3772358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0910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Scraped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" y="1200150"/>
            <a:ext cx="7354364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2449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F64060"/>
                </a:solidFill>
              </a:rPr>
              <a:t>Peaks in 2013 and 2017 For Tech Groups Created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*1,750 total groups and 3,457 listed topics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09807"/>
            <a:ext cx="780272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257800" y="3211279"/>
            <a:ext cx="4572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61036" y="2940425"/>
            <a:ext cx="2406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2013: ‘Tech Startups’ and ‘Big Data’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81600" y="1722759"/>
            <a:ext cx="2680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2017: ‘Cryptocurrency’ and ‘Blockchain’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79FEC62-FBA7-4B0C-A5E2-179357DAC2CA}"/>
              </a:ext>
            </a:extLst>
          </p:cNvPr>
          <p:cNvSpPr txBox="1"/>
          <p:nvPr/>
        </p:nvSpPr>
        <p:spPr>
          <a:xfrm>
            <a:off x="5105400" y="2665669"/>
            <a:ext cx="11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2014: ‘Big Data’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037A2C3-8F0C-48E2-B8AB-EE691B3B8DFC}"/>
              </a:ext>
            </a:extLst>
          </p:cNvPr>
          <p:cNvSpPr txBox="1"/>
          <p:nvPr/>
        </p:nvSpPr>
        <p:spPr>
          <a:xfrm>
            <a:off x="5271247" y="2367531"/>
            <a:ext cx="1434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2015: ‘Open Source’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C80757-D139-45C9-9D4F-E017163A3816}"/>
              </a:ext>
            </a:extLst>
          </p:cNvPr>
          <p:cNvSpPr txBox="1"/>
          <p:nvPr/>
        </p:nvSpPr>
        <p:spPr>
          <a:xfrm>
            <a:off x="5647651" y="2090532"/>
            <a:ext cx="1434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2016: ‘Open Source’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2B3337D7-6D89-48C3-B748-273DD4ED048D}"/>
              </a:ext>
            </a:extLst>
          </p:cNvPr>
          <p:cNvCxnSpPr/>
          <p:nvPr/>
        </p:nvCxnSpPr>
        <p:spPr>
          <a:xfrm>
            <a:off x="7326180" y="1976232"/>
            <a:ext cx="457200" cy="22860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1C92500A-61F8-4030-BF57-06694C6C3552}"/>
              </a:ext>
            </a:extLst>
          </p:cNvPr>
          <p:cNvCxnSpPr>
            <a:cxnSpLocks/>
          </p:cNvCxnSpPr>
          <p:nvPr/>
        </p:nvCxnSpPr>
        <p:spPr>
          <a:xfrm>
            <a:off x="5943600" y="2891108"/>
            <a:ext cx="378386" cy="54877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46435963-0C8D-46D4-84CB-3F57A522F67B}"/>
              </a:ext>
            </a:extLst>
          </p:cNvPr>
          <p:cNvCxnSpPr>
            <a:cxnSpLocks/>
          </p:cNvCxnSpPr>
          <p:nvPr/>
        </p:nvCxnSpPr>
        <p:spPr>
          <a:xfrm>
            <a:off x="6398186" y="2614869"/>
            <a:ext cx="426348" cy="711470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15AB655D-834E-46CA-BCAE-08196BDE2B4A}"/>
              </a:ext>
            </a:extLst>
          </p:cNvPr>
          <p:cNvCxnSpPr>
            <a:cxnSpLocks/>
          </p:cNvCxnSpPr>
          <p:nvPr/>
        </p:nvCxnSpPr>
        <p:spPr>
          <a:xfrm>
            <a:off x="6876617" y="2321526"/>
            <a:ext cx="433937" cy="64831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45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8B4A30-A5A3-42A5-B2E4-2CA3B6DC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‘Big Data’ Ranks 8</a:t>
            </a:r>
            <a:r>
              <a:rPr lang="en-US" baseline="30000" dirty="0">
                <a:solidFill>
                  <a:srgbClr val="F64060"/>
                </a:solidFill>
              </a:rPr>
              <a:t>th</a:t>
            </a:r>
            <a:r>
              <a:rPr lang="en-US" dirty="0">
                <a:solidFill>
                  <a:srgbClr val="F64060"/>
                </a:solidFill>
              </a:rPr>
              <a:t> Overall Topic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FE6AA70-D6F5-45E4-8A37-908110D3E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192E8A9-B68E-4D3C-B933-9BEBAF35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428750"/>
            <a:ext cx="8229600" cy="3158522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xmlns="" id="{62594A94-29B1-47E9-AC41-2FCDA8E6E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4781550"/>
            <a:ext cx="3124200" cy="273844"/>
          </a:xfrm>
        </p:spPr>
        <p:txBody>
          <a:bodyPr/>
          <a:lstStyle/>
          <a:p>
            <a:pPr algn="l"/>
            <a:r>
              <a:rPr lang="en-US" dirty="0"/>
              <a:t>*Machine Learning ranked 14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*Data Science ranked 19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3080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4632E27-EED7-4E66-B1A0-B63D17F69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55893"/>
            <a:ext cx="8534400" cy="374945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B853FCEF-9E9C-4A05-8BF9-7EA7BFA5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64060"/>
                </a:solidFill>
              </a:rPr>
              <a:t>3 Topics Spike in 2014 and 2016</a:t>
            </a:r>
            <a:endParaRPr lang="en-US" sz="3200" dirty="0">
              <a:solidFill>
                <a:srgbClr val="F64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09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6C26EC-2342-46F3-BA6B-0CE72BE87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64060"/>
                </a:solidFill>
              </a:rPr>
              <a:t>Top Groups Ranked By Member Size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4B64179-1558-4194-BFA1-96B676FD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63FF1-84D6-43B4-B3F3-15F87A61475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55A6923-2DDC-4F97-A92F-23C79CCE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2914317"/>
            <a:ext cx="6324600" cy="15673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300FA21A-B27D-4894-8058-593533336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209" y="1186388"/>
            <a:ext cx="6477182" cy="160510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024AD47-7A28-4867-B198-A0DAB463AFF1}"/>
              </a:ext>
            </a:extLst>
          </p:cNvPr>
          <p:cNvCxnSpPr/>
          <p:nvPr/>
        </p:nvCxnSpPr>
        <p:spPr>
          <a:xfrm>
            <a:off x="996950" y="2816890"/>
            <a:ext cx="73533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1D14BAFF-904E-41FF-B0B7-0EAB9235B2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050" y="1428750"/>
            <a:ext cx="1447800" cy="757995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/>
              <a:t>Top 2014</a:t>
            </a:r>
          </a:p>
          <a:p>
            <a:pPr algn="ctr"/>
            <a:r>
              <a:rPr lang="en-US" dirty="0"/>
              <a:t>Topics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xmlns="" id="{C8B6B21D-6132-4B47-A2DB-45EA40C5E093}"/>
              </a:ext>
            </a:extLst>
          </p:cNvPr>
          <p:cNvSpPr txBox="1">
            <a:spLocks/>
          </p:cNvSpPr>
          <p:nvPr/>
        </p:nvSpPr>
        <p:spPr>
          <a:xfrm>
            <a:off x="273050" y="3261555"/>
            <a:ext cx="1447800" cy="7579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Top 2016</a:t>
            </a:r>
          </a:p>
          <a:p>
            <a:pPr algn="ctr"/>
            <a:r>
              <a:rPr lang="en-US" dirty="0"/>
              <a:t>Topics</a:t>
            </a:r>
          </a:p>
        </p:txBody>
      </p:sp>
    </p:spTree>
    <p:extLst>
      <p:ext uri="{BB962C8B-B14F-4D97-AF65-F5344CB8AC3E}">
        <p14:creationId xmlns:p14="http://schemas.microsoft.com/office/powerpoint/2010/main" val="3040308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300</Words>
  <Application>Microsoft Office PowerPoint</Application>
  <PresentationFormat>On-screen Show (16:9)</PresentationFormat>
  <Paragraphs>67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Tech Group Meetups</vt:lpstr>
      <vt:lpstr>PowerPoint Presentation</vt:lpstr>
      <vt:lpstr>Methodology</vt:lpstr>
      <vt:lpstr>Methodology Contd.</vt:lpstr>
      <vt:lpstr>Scraped Data</vt:lpstr>
      <vt:lpstr>Peaks in 2013 and 2017 For Tech Groups Created</vt:lpstr>
      <vt:lpstr>‘Big Data’ Ranks 8th Overall Topic</vt:lpstr>
      <vt:lpstr>3 Topics Spike in 2014 and 2016</vt:lpstr>
      <vt:lpstr>Top Groups Ranked By Member Size</vt:lpstr>
      <vt:lpstr>Most Frequent Words Used In Their ‘About’ Page</vt:lpstr>
      <vt:lpstr>Meetup Recommendations?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Moy</dc:creator>
  <cp:lastModifiedBy>Kenny Moy</cp:lastModifiedBy>
  <cp:revision>51</cp:revision>
  <dcterms:created xsi:type="dcterms:W3CDTF">2018-02-12T21:53:33Z</dcterms:created>
  <dcterms:modified xsi:type="dcterms:W3CDTF">2018-04-16T19:40:54Z</dcterms:modified>
</cp:coreProperties>
</file>